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layfair Display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Source Code Pro"/>
      <p:regular r:id="rId24"/>
      <p:bold r:id="rId25"/>
      <p:italic r:id="rId26"/>
      <p:boldItalic r:id="rId27"/>
    </p:embeddedFont>
    <p:embeddedFont>
      <p:font typeface="Oswal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SourceCodePr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ourceCodePro-italic.fntdata"/><Relationship Id="rId25" Type="http://schemas.openxmlformats.org/officeDocument/2006/relationships/font" Target="fonts/SourceCodePro-bold.fntdata"/><Relationship Id="rId28" Type="http://schemas.openxmlformats.org/officeDocument/2006/relationships/font" Target="fonts/Oswald-regular.fntdata"/><Relationship Id="rId27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layfairDisplay-bold.fntdata"/><Relationship Id="rId16" Type="http://schemas.openxmlformats.org/officeDocument/2006/relationships/font" Target="fonts/PlayfairDisplay-regular.fntdata"/><Relationship Id="rId19" Type="http://schemas.openxmlformats.org/officeDocument/2006/relationships/font" Target="fonts/PlayfairDisplay-boldItalic.fntdata"/><Relationship Id="rId18" Type="http://schemas.openxmlformats.org/officeDocument/2006/relationships/font" Target="fonts/PlayfairDisplay-italic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" name="Google Shape;11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00"/>
              <a:buFont typeface="Playfair Display"/>
              <a:buNone/>
              <a:defRPr b="1" i="0" sz="6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00"/>
              <a:buFont typeface="Playfair Display"/>
              <a:buNone/>
              <a:defRPr b="1" i="0" sz="6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00"/>
              <a:buFont typeface="Playfair Display"/>
              <a:buNone/>
              <a:defRPr b="1" i="0" sz="6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00"/>
              <a:buFont typeface="Playfair Display"/>
              <a:buNone/>
              <a:defRPr b="1" i="0" sz="6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00"/>
              <a:buFont typeface="Playfair Display"/>
              <a:buNone/>
              <a:defRPr b="1" i="0" sz="6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00"/>
              <a:buFont typeface="Playfair Display"/>
              <a:buNone/>
              <a:defRPr b="1" i="0" sz="6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00"/>
              <a:buFont typeface="Playfair Display"/>
              <a:buNone/>
              <a:defRPr b="1" i="0" sz="6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00"/>
              <a:buFont typeface="Playfair Display"/>
              <a:buNone/>
              <a:defRPr b="1" i="0" sz="6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00"/>
              <a:buFont typeface="Playfair Display"/>
              <a:buNone/>
              <a:defRPr b="1" i="0" sz="6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  <a:defRPr b="0" i="0" sz="1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0"/>
              <a:buFont typeface="Montserrat"/>
              <a:buNone/>
              <a:defRPr b="0" i="0" sz="14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0"/>
              <a:buFont typeface="Montserrat"/>
              <a:buNone/>
              <a:defRPr b="0" i="0" sz="14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0"/>
              <a:buFont typeface="Montserrat"/>
              <a:buNone/>
              <a:defRPr b="0" i="0" sz="14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0"/>
              <a:buFont typeface="Montserrat"/>
              <a:buNone/>
              <a:defRPr b="0" i="0" sz="14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0"/>
              <a:buFont typeface="Montserrat"/>
              <a:buNone/>
              <a:defRPr b="0" i="0" sz="14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0"/>
              <a:buFont typeface="Montserrat"/>
              <a:buNone/>
              <a:defRPr b="0" i="0" sz="14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0"/>
              <a:buFont typeface="Montserrat"/>
              <a:buNone/>
              <a:defRPr b="0" i="0" sz="14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0"/>
              <a:buFont typeface="Montserrat"/>
              <a:buNone/>
              <a:defRPr b="0" i="0" sz="14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0"/>
              <a:buFont typeface="Montserrat"/>
              <a:buNone/>
              <a:defRPr b="0" i="0" sz="14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2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b="0" i="0" sz="1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b="0" i="0" sz="1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b="0" i="0" sz="1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b="0" i="0" sz="18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b="0" i="0" sz="2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b="0" i="0" sz="2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b="0" i="0" sz="2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b="0" i="0" sz="2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b="0" i="0" sz="2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b="0" i="0" sz="2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b="0" i="0" sz="2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b="0" i="0" sz="2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  <a:defRPr b="0" i="0" sz="2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●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○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■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●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○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■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●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○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layfair Display"/>
              <a:buChar char="■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5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layfair Display"/>
              <a:buNone/>
              <a:defRPr b="1" i="0" sz="4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layfair Display"/>
              <a:buNone/>
              <a:defRPr b="1" i="0" sz="4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layfair Display"/>
              <a:buNone/>
              <a:defRPr b="1" i="0" sz="4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layfair Display"/>
              <a:buNone/>
              <a:defRPr b="1" i="0" sz="4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layfair Display"/>
              <a:buNone/>
              <a:defRPr b="1" i="0" sz="4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layfair Display"/>
              <a:buNone/>
              <a:defRPr b="1" i="0" sz="4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layfair Display"/>
              <a:buNone/>
              <a:defRPr b="1" i="0" sz="4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layfair Display"/>
              <a:buNone/>
              <a:defRPr b="1" i="0" sz="4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layfair Display"/>
              <a:buNone/>
              <a:defRPr b="1" i="0" sz="4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4" name="Google Shape;34;p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" name="Google Shape;35;p8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Oswald"/>
              <a:buNone/>
              <a:defRPr b="0" i="0" sz="42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Oswald"/>
              <a:buNone/>
              <a:defRPr b="0" i="0" sz="42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Oswald"/>
              <a:buNone/>
              <a:defRPr b="0" i="0" sz="42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Oswald"/>
              <a:buNone/>
              <a:defRPr b="0" i="0" sz="42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Oswald"/>
              <a:buNone/>
              <a:defRPr b="0" i="0" sz="42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Oswald"/>
              <a:buNone/>
              <a:defRPr b="0" i="0" sz="42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Oswald"/>
              <a:buNone/>
              <a:defRPr b="0" i="0" sz="42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Oswald"/>
              <a:buNone/>
              <a:defRPr b="0" i="0" sz="42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Oswald"/>
              <a:buNone/>
              <a:defRPr b="0" i="0" sz="42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Playfair Display"/>
              <a:buNone/>
              <a:defRPr b="0" i="0" sz="21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Playfair Display"/>
              <a:buNone/>
              <a:defRPr b="0" i="0" sz="21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Playfair Display"/>
              <a:buNone/>
              <a:defRPr b="0" i="0" sz="21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Playfair Display"/>
              <a:buNone/>
              <a:defRPr b="0" i="0" sz="21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Playfair Display"/>
              <a:buNone/>
              <a:defRPr b="0" i="0" sz="21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Playfair Display"/>
              <a:buNone/>
              <a:defRPr b="0" i="0" sz="21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Playfair Display"/>
              <a:buNone/>
              <a:defRPr b="0" i="0" sz="21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Playfair Display"/>
              <a:buNone/>
              <a:defRPr b="0" i="0" sz="21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100"/>
              <a:buFont typeface="Playfair Display"/>
              <a:buNone/>
              <a:defRPr b="0" i="0" sz="21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b="0" i="0" sz="18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b="0" i="0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b="0" i="0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b="0" i="0" sz="5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b="0" i="0" sz="5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b="0" i="0" sz="5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b="0" i="0" sz="5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b="0" i="0" sz="5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b="0" i="0" sz="5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b="0" i="0" sz="5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b="0" i="0" sz="5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b="0" i="0" sz="5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○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■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●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○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■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●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○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layfair Display"/>
              <a:buChar char="■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5" name="Google Shape;45;p10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○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■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●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○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■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●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Char char="○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layfair Display"/>
              <a:buChar char="■"/>
              <a:defRPr b="0" i="0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b="0" i="0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b="0" i="0" sz="18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layfair Display"/>
              <a:buChar char="■"/>
              <a:defRPr b="0" i="0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800"/>
              <a:buFont typeface="Playfair Display"/>
              <a:buNone/>
            </a:pPr>
            <a:r>
              <a:rPr b="1" i="0" lang="en" sz="6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Job Scraping Project</a:t>
            </a:r>
            <a:endParaRPr b="1" i="0" sz="6800" u="none" cap="none" strike="noStrike">
              <a:solidFill>
                <a:schemeClr val="dk2"/>
              </a:solidFill>
              <a:highlight>
                <a:schemeClr val="dk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b="1" i="0" lang="en" sz="2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ITC Data Science, Project # 1 </a:t>
            </a:r>
            <a:endParaRPr b="1" i="0" sz="24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265250" y="2305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</a:pPr>
            <a:r>
              <a:rPr b="0" i="0" lang="en" sz="2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rPr>
              <a:t>Conclusions</a:t>
            </a:r>
            <a:endParaRPr b="0" i="0" sz="2400" u="none" cap="none" strike="noStrike">
              <a:solidFill>
                <a:schemeClr val="dk2"/>
              </a:solidFill>
              <a:highlight>
                <a:schemeClr val="dk1"/>
              </a:highlight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23300" y="112255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Lots of jobs…</a:t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t/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Most companies on STA are startups / small tech companies</a:t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t/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WIX the biggest employer</a:t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t/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Few public companies, but easy to get their data</a:t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t/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Less useful data on salaries/labour data than expected </a:t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rPr b="1" i="0" lang="en" sz="1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(Glassdoor API is MIA)</a:t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t/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layfair Display"/>
              <a:buNone/>
            </a:pPr>
            <a:r>
              <a:t/>
            </a:r>
            <a:endParaRPr b="1" i="0" sz="1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30" name="Google Shape;13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83725" y="728663"/>
            <a:ext cx="5343525" cy="368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2331925" y="839300"/>
            <a:ext cx="4193100" cy="36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2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Scrape list of jobs from Secret Tel Aviv</a:t>
            </a:r>
            <a:endParaRPr b="0" i="0" sz="2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2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Advantages: </a:t>
            </a:r>
            <a:endParaRPr b="0" i="0" sz="2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fair Display"/>
              <a:buChar char="●"/>
            </a:pPr>
            <a:r>
              <a:rPr b="0" i="0" lang="en" sz="2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simple</a:t>
            </a:r>
            <a:endParaRPr b="0" i="0" sz="2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fair Display"/>
              <a:buChar char="●"/>
            </a:pPr>
            <a:r>
              <a:rPr b="0" i="0" lang="en" sz="2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useful</a:t>
            </a:r>
            <a:endParaRPr b="0" i="0" sz="2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fair Display"/>
              <a:buChar char="●"/>
            </a:pPr>
            <a:r>
              <a:rPr b="0" i="0" lang="en" sz="2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columnar</a:t>
            </a:r>
            <a:endParaRPr b="0" i="0" sz="2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2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Disadvantages: </a:t>
            </a:r>
            <a:endParaRPr b="0" i="0" sz="2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810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Playfair Display"/>
              <a:buChar char="●"/>
            </a:pPr>
            <a:r>
              <a:rPr b="0" i="0" lang="en" sz="24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small data set</a:t>
            </a:r>
            <a:endParaRPr b="0" i="0" sz="24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2666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</a:pPr>
            <a:r>
              <a:rPr b="0" i="0" lang="en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rPr>
              <a:t>Outline</a:t>
            </a:r>
            <a:endParaRPr b="0" i="0" sz="3000" u="none" cap="none" strike="noStrike">
              <a:solidFill>
                <a:schemeClr val="dk2"/>
              </a:solidFill>
              <a:highlight>
                <a:schemeClr val="dk1"/>
              </a:highlight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7475" y="115313"/>
            <a:ext cx="7734449" cy="491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Google Shape;75;p16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</a:pPr>
            <a:r>
              <a:rPr b="0" i="0" lang="en" sz="30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rPr>
              <a:t>An Iterative Process</a:t>
            </a:r>
            <a:endParaRPr b="0" i="0" sz="3000" u="none" cap="none" strike="noStrike">
              <a:solidFill>
                <a:schemeClr val="dk2"/>
              </a:solidFill>
              <a:highlight>
                <a:schemeClr val="dk1"/>
              </a:highlight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Initial</a:t>
            </a:r>
            <a:endParaRPr b="0" i="0" sz="1800" u="none" cap="none" strike="noStrike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Scraping</a:t>
            </a:r>
            <a:endParaRPr b="0" i="0" sz="1800" u="none" cap="none" strike="noStrike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9" name="Google Shape;79;p16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Handling data, building backend, </a:t>
            </a:r>
            <a:endParaRPr b="0" i="0" sz="3000" u="none" cap="none" strike="noStrike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" sz="30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AWS</a:t>
            </a:r>
            <a:endParaRPr b="0" i="0" sz="3000" u="none" cap="none" strike="noStrike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Enriching</a:t>
            </a:r>
            <a:endParaRPr b="0" i="0" sz="1800" u="none" cap="none" strike="noStrike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From API</a:t>
            </a:r>
            <a:endParaRPr b="0" i="0" sz="1800" u="none" cap="none" strike="noStrike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3" name="Google Shape;83;p16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6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ReDash board</a:t>
            </a:r>
            <a:endParaRPr b="0" i="0" sz="1500" u="none" cap="none" strike="noStrike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Oswald"/>
              <a:buNone/>
            </a:pPr>
            <a:r>
              <a:rPr b="0" i="0" lang="en" sz="24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rPr>
              <a:t>Scraping Obstacles</a:t>
            </a:r>
            <a:endParaRPr b="0" i="0" sz="2400" u="none" cap="none" strike="noStrike">
              <a:solidFill>
                <a:schemeClr val="dk2"/>
              </a:solidFill>
              <a:highlight>
                <a:schemeClr val="dk1"/>
              </a:highlight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0" name="Google Shape;90;p17"/>
          <p:cNvSpPr txBox="1"/>
          <p:nvPr>
            <p:ph idx="1" type="body"/>
          </p:nvPr>
        </p:nvSpPr>
        <p:spPr>
          <a:xfrm>
            <a:off x="311700" y="143605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Char char="●"/>
            </a:pPr>
            <a:r>
              <a:rPr b="0" i="0" lang="en" sz="16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security - headers={'User-Agent': 'Mozilla/5.0'})</a:t>
            </a:r>
            <a:endParaRPr b="0" i="0" sz="16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Char char="●"/>
            </a:pPr>
            <a:r>
              <a:rPr b="0" i="0" lang="en" sz="16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reorganising the database in the middle</a:t>
            </a:r>
            <a:endParaRPr b="0" i="0" sz="16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Char char="●"/>
            </a:pPr>
            <a:r>
              <a:rPr b="0" i="0" lang="en" sz="16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secondary API for stock tickers</a:t>
            </a:r>
            <a:endParaRPr b="0" i="0" sz="16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layfair Display"/>
              <a:buChar char="●"/>
            </a:pPr>
            <a:r>
              <a:rPr b="0" i="0" lang="en" sz="16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Preventing duplicates without natural primary key</a:t>
            </a:r>
            <a:endParaRPr b="0" i="0" sz="16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descr="Open Chromebook laptop computer" id="91" name="Google Shape;9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61025" y="697325"/>
            <a:ext cx="6283924" cy="3726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64450" y="993700"/>
            <a:ext cx="4632651" cy="2640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Playfair Display"/>
              <a:buNone/>
            </a:pPr>
            <a:r>
              <a:rPr b="1" i="0" lang="en" sz="48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Results</a:t>
            </a:r>
            <a:endParaRPr b="1" i="0" sz="4800" u="none" cap="none" strike="noStrike">
              <a:solidFill>
                <a:schemeClr val="dk2"/>
              </a:solidFill>
              <a:highlight>
                <a:schemeClr val="dk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" name="Google Shape;102;p19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" name="Google Shape;103;p19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" name="Google Shape;104;p19"/>
          <p:cNvSpPr txBox="1"/>
          <p:nvPr>
            <p:ph idx="4294967295" type="body"/>
          </p:nvPr>
        </p:nvSpPr>
        <p:spPr>
          <a:xfrm>
            <a:off x="318850" y="3771900"/>
            <a:ext cx="39999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1" i="0" lang="en" sz="2100" u="none" cap="none" strike="noStrike"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Primary Source</a:t>
            </a:r>
            <a:endParaRPr b="1" i="0" sz="2100" u="none" cap="none" strike="noStrike">
              <a:solidFill>
                <a:schemeClr val="accent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5" name="Google Shape;105;p19"/>
          <p:cNvSpPr txBox="1"/>
          <p:nvPr>
            <p:ph idx="4294967295" type="body"/>
          </p:nvPr>
        </p:nvSpPr>
        <p:spPr>
          <a:xfrm>
            <a:off x="318844" y="4228050"/>
            <a:ext cx="39999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Almost 1,900 jobs scraped from over 2 months with metadata</a:t>
            </a:r>
            <a:endParaRPr b="0" i="0" sz="12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6" name="Google Shape;106;p19"/>
          <p:cNvSpPr txBox="1"/>
          <p:nvPr>
            <p:ph idx="4294967295" type="body"/>
          </p:nvPr>
        </p:nvSpPr>
        <p:spPr>
          <a:xfrm>
            <a:off x="4825250" y="3771900"/>
            <a:ext cx="3999900" cy="530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1" i="0" lang="en" sz="2100" u="none" cap="none" strike="noStrike"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Enrichment</a:t>
            </a:r>
            <a:endParaRPr b="1" i="0" sz="2100" u="none" cap="none" strike="noStrike">
              <a:solidFill>
                <a:schemeClr val="accent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7" name="Google Shape;107;p19"/>
          <p:cNvSpPr txBox="1"/>
          <p:nvPr>
            <p:ph idx="4294967295" type="body"/>
          </p:nvPr>
        </p:nvSpPr>
        <p:spPr>
          <a:xfrm>
            <a:off x="4825256" y="4228050"/>
            <a:ext cx="3999900" cy="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128 jobs are at publicly traded companies</a:t>
            </a:r>
            <a:endParaRPr b="0" i="0" sz="12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1200" u="none" cap="none" strike="noStrik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About two weeks of market data from Quandl</a:t>
            </a:r>
            <a:endParaRPr b="0" i="0" sz="1200" u="none" cap="none" strike="noStrike">
              <a:solidFill>
                <a:schemeClr val="dk2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08" name="Google Shape;10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8841" y="209550"/>
            <a:ext cx="3358115" cy="3467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72206" y="300225"/>
            <a:ext cx="4552950" cy="304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Oswald"/>
              <a:buNone/>
            </a:pPr>
            <a:r>
              <a:rPr b="0" i="0" lang="en" sz="4200" u="none" cap="none" strike="noStrike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rPr>
              <a:t>Quandl API</a:t>
            </a:r>
            <a:endParaRPr b="0" i="0" sz="4200" u="none" cap="none" strike="noStrike">
              <a:solidFill>
                <a:schemeClr val="dk2"/>
              </a:solidFill>
              <a:highlight>
                <a:schemeClr val="dk1"/>
              </a:highlight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5" name="Google Shape;115;p20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Yahoo API</a:t>
            </a:r>
            <a:endParaRPr b="1" i="0" sz="1800" u="none" cap="none" strike="noStrike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Postel’s Law</a:t>
            </a:r>
            <a:endParaRPr b="0" i="0" sz="1500" u="none" cap="none" strike="noStrike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13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Check Point, CheckPOint, check point inc -&gt; CHKP</a:t>
            </a: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(sometimes </a:t>
            </a:r>
            <a:r>
              <a:rPr b="0" i="1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too</a:t>
            </a: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 good - manual check)</a:t>
            </a:r>
            <a:endParaRPr b="0" i="0" sz="1500" u="none" cap="none" strike="noStrike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Quandl Python API</a:t>
            </a:r>
            <a:endParaRPr b="1" i="0" sz="1800" u="none" cap="none" strike="noStrike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Returns Pandas Dataframe</a:t>
            </a:r>
            <a:endParaRPr b="0" i="0" sz="1500" u="none" cap="none" strike="noStrike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10 columns of values</a:t>
            </a:r>
            <a:endParaRPr b="0" i="0" sz="1500" u="none" cap="none" strike="noStrike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1" i="0" lang="en" sz="18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Designer</a:t>
            </a:r>
            <a:endParaRPr b="1" i="0" sz="1800" u="none" cap="none" strike="noStrike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Company Name, Location</a:t>
            </a:r>
            <a:endParaRPr b="0" i="0" sz="1500" u="none" cap="none" strike="noStrike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Playfair Display"/>
              <a:buNone/>
            </a:pPr>
            <a:r>
              <a:rPr b="0" i="0" lang="en" sz="1500" u="none" cap="none" strike="noStrike">
                <a:solidFill>
                  <a:schemeClr val="dk2"/>
                </a:solidFill>
                <a:highlight>
                  <a:schemeClr val="lt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June 20XX - July 20XX</a:t>
            </a:r>
            <a:endParaRPr b="0" i="0" sz="1500" u="none" cap="none" strike="noStrike">
              <a:solidFill>
                <a:schemeClr val="dk2"/>
              </a:solidFill>
              <a:highlight>
                <a:schemeClr val="lt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16" name="Google Shape;11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2525" y="3250325"/>
            <a:ext cx="8777651" cy="17097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81275" y="69675"/>
            <a:ext cx="5586600" cy="15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</a:pPr>
            <a:r>
              <a:rPr b="0" i="0" lang="en" sz="5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DB Structure</a:t>
            </a:r>
            <a:endParaRPr b="0" i="0" sz="5400" u="none" cap="none" strike="noStrike">
              <a:solidFill>
                <a:schemeClr val="lt1"/>
              </a:solidFill>
              <a:highlight>
                <a:schemeClr val="dk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</a:pPr>
            <a:r>
              <a:rPr b="0" i="1" lang="en" sz="2400" u="none" cap="none" strike="noStrike">
                <a:solidFill>
                  <a:schemeClr val="lt1"/>
                </a:solidFill>
                <a:highlight>
                  <a:schemeClr val="dk1"/>
                </a:highlight>
                <a:latin typeface="Playfair Display"/>
                <a:ea typeface="Playfair Display"/>
                <a:cs typeface="Playfair Display"/>
                <a:sym typeface="Playfair Display"/>
              </a:rPr>
              <a:t>3 Tables</a:t>
            </a:r>
            <a:endParaRPr b="0" i="0" sz="5400" u="none" cap="none" strike="noStrike">
              <a:solidFill>
                <a:schemeClr val="lt1"/>
              </a:solidFill>
              <a:highlight>
                <a:schemeClr val="dk1"/>
              </a:highlight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53200" y="927200"/>
            <a:ext cx="6676100" cy="392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53200" y="927202"/>
            <a:ext cx="6676101" cy="40431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F9D58"/>
      </a:accent4>
      <a:accent5>
        <a:srgbClr val="01AFD1"/>
      </a:accent5>
      <a:accent6>
        <a:srgbClr val="9C27B0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